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Economica"/>
      <p:regular r:id="rId38"/>
      <p:bold r:id="rId39"/>
      <p:italic r:id="rId40"/>
      <p:boldItalic r:id="rId41"/>
    </p:embeddedFont>
    <p:embeddedFont>
      <p:font typeface="Open Sans"/>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conomica-italic.fntdata"/><Relationship Id="rId20" Type="http://schemas.openxmlformats.org/officeDocument/2006/relationships/slide" Target="slides/slide15.xml"/><Relationship Id="rId42" Type="http://schemas.openxmlformats.org/officeDocument/2006/relationships/font" Target="fonts/OpenSans-regular.fntdata"/><Relationship Id="rId41" Type="http://schemas.openxmlformats.org/officeDocument/2006/relationships/font" Target="fonts/Economica-boldItalic.fntdata"/><Relationship Id="rId22" Type="http://schemas.openxmlformats.org/officeDocument/2006/relationships/slide" Target="slides/slide17.xml"/><Relationship Id="rId44" Type="http://schemas.openxmlformats.org/officeDocument/2006/relationships/font" Target="fonts/OpenSans-italic.fntdata"/><Relationship Id="rId21" Type="http://schemas.openxmlformats.org/officeDocument/2006/relationships/slide" Target="slides/slide16.xml"/><Relationship Id="rId43" Type="http://schemas.openxmlformats.org/officeDocument/2006/relationships/font" Target="fonts/OpenSans-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Open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Economica-bold.fntdata"/><Relationship Id="rId16" Type="http://schemas.openxmlformats.org/officeDocument/2006/relationships/slide" Target="slides/slide11.xml"/><Relationship Id="rId38" Type="http://schemas.openxmlformats.org/officeDocument/2006/relationships/font" Target="fonts/Economica-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05f88c3c51_0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05f88c3c51_0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05f88c3c51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05f88c3c51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05f88c3c51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05f88c3c51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065e2d6cd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065e2d6cd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05f88c3c51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05f88c3c51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05f88c3c51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05f88c3c51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05f88c3c51_0_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05f88c3c51_0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05f88c3c51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05f88c3c51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05f88c3c51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05f88c3c51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05f88c3c51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05f88c3c51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05f88c3c51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05f88c3c51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05f88c3c51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05f88c3c51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05f88c3c51_0_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05f88c3c51_0_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05f88c3c51_0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05f88c3c51_0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05f88c3c51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05f88c3c51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05f88c3c51_0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05f88c3c51_0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05f88c3c51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05f88c3c51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05f88c3c51_0_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05f88c3c51_0_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05f88c3c51_0_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05f88c3c51_0_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05f88c3c51_0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05f88c3c51_0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065e2d6cd4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065e2d6cd4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065e2d6c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065e2d6c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05f88c3c51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05f88c3c51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f05b2977b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05b2977b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05f88c3c51_0_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05f88c3c51_0_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05f88c3c51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05f88c3c51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05f88c3c51_0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05f88c3c51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05f88c3c51_0_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05f88c3c51_0_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05f88c3c51_0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05f88c3c51_0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05f88c3c51_0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05f88c3c51_0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05f88c3c51_0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05f88c3c51_0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0676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70709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12.png"/><Relationship Id="rId5"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9.png"/><Relationship Id="rId4" Type="http://schemas.openxmlformats.org/officeDocument/2006/relationships/image" Target="../media/image12.png"/><Relationship Id="rId5"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8.png"/><Relationship Id="rId4" Type="http://schemas.openxmlformats.org/officeDocument/2006/relationships/image" Target="../media/image12.png"/><Relationship Id="rId5"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image" Target="../media/image12.png"/><Relationship Id="rId5"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22.png"/><Relationship Id="rId4" Type="http://schemas.openxmlformats.org/officeDocument/2006/relationships/image" Target="../media/image12.png"/><Relationship Id="rId5"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image" Target="../media/image12.png"/><Relationship Id="rId5"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1242450" y="922425"/>
            <a:ext cx="6873000" cy="2041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3600"/>
              <a:t>Viral Visualizations: How Coronavirus Skeptics Use Orthodox Data Practices to Promote Unorthodox Science Online</a:t>
            </a:r>
            <a:endParaRPr sz="3600"/>
          </a:p>
        </p:txBody>
      </p:sp>
      <p:sp>
        <p:nvSpPr>
          <p:cNvPr id="63" name="Google Shape;63;p13"/>
          <p:cNvSpPr txBox="1"/>
          <p:nvPr>
            <p:ph idx="1" type="subTitle"/>
          </p:nvPr>
        </p:nvSpPr>
        <p:spPr>
          <a:xfrm>
            <a:off x="4790675" y="3444580"/>
            <a:ext cx="3054600" cy="7014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t>Muhammad Raees</a:t>
            </a:r>
            <a:endParaRPr/>
          </a:p>
          <a:p>
            <a:pPr indent="0" lvl="0" marL="0" rtl="0" algn="ctr">
              <a:spcBef>
                <a:spcPts val="0"/>
              </a:spcBef>
              <a:spcAft>
                <a:spcPts val="0"/>
              </a:spcAft>
              <a:buNone/>
            </a:pPr>
            <a:r>
              <a:rPr lang="en"/>
              <a:t>Utkarsh Avadhut Dabholkar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IMPLICATIONS</a:t>
            </a:r>
            <a:endParaRPr/>
          </a:p>
        </p:txBody>
      </p:sp>
      <p:sp>
        <p:nvSpPr>
          <p:cNvPr id="121" name="Google Shape;121;p22"/>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What is compelling here is the emphasize on “following the numbers” where people use the same data from CDC and WHO to reach radically different conclusions. </a:t>
            </a:r>
            <a:endParaRPr/>
          </a:p>
          <a:p>
            <a:pPr indent="-342900" lvl="0" marL="457200" rtl="0" algn="l">
              <a:spcBef>
                <a:spcPts val="0"/>
              </a:spcBef>
              <a:spcAft>
                <a:spcPts val="0"/>
              </a:spcAft>
              <a:buSzPts val="1800"/>
              <a:buChar char="●"/>
            </a:pPr>
            <a:r>
              <a:rPr lang="en"/>
              <a:t>Protestors</a:t>
            </a:r>
            <a:r>
              <a:rPr lang="en"/>
              <a:t> argued governments to overturn mask mandates and reopen schools and businesses. </a:t>
            </a:r>
            <a:endParaRPr/>
          </a:p>
          <a:p>
            <a:pPr indent="-317500" lvl="1" marL="914400" rtl="0" algn="l">
              <a:spcBef>
                <a:spcPts val="0"/>
              </a:spcBef>
              <a:spcAft>
                <a:spcPts val="0"/>
              </a:spcAft>
              <a:buSzPts val="1400"/>
              <a:buChar char="○"/>
            </a:pPr>
            <a:r>
              <a:rPr lang="en"/>
              <a:t>A pandemic that affects a fews</a:t>
            </a:r>
            <a:endParaRPr/>
          </a:p>
          <a:p>
            <a:pPr indent="-317500" lvl="1" marL="914400" rtl="0" algn="l">
              <a:spcBef>
                <a:spcPts val="0"/>
              </a:spcBef>
              <a:spcAft>
                <a:spcPts val="0"/>
              </a:spcAft>
              <a:buSzPts val="1400"/>
              <a:buChar char="○"/>
            </a:pPr>
            <a:r>
              <a:rPr lang="en"/>
              <a:t>Should not end liberties of a majority to go about life as usual. </a:t>
            </a:r>
            <a:endParaRPr/>
          </a:p>
          <a:p>
            <a:pPr indent="-342900" lvl="0" marL="457200" rtl="0" algn="l">
              <a:spcBef>
                <a:spcPts val="0"/>
              </a:spcBef>
              <a:spcAft>
                <a:spcPts val="0"/>
              </a:spcAft>
              <a:buSzPts val="1800"/>
              <a:buChar char="●"/>
            </a:pPr>
            <a:r>
              <a:rPr lang="en"/>
              <a:t>Now, every state hosts a data dashboard on their health department website to show how the pandemic is unfolding, but the rift is deeper than just dashboards.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Rationale</a:t>
            </a:r>
            <a:endParaRPr/>
          </a:p>
        </p:txBody>
      </p:sp>
      <p:sp>
        <p:nvSpPr>
          <p:cNvPr id="127" name="Google Shape;127;p23"/>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a:t>
            </a:r>
            <a:r>
              <a:rPr lang="en"/>
              <a:t>ctivist networks use rhetorics of scientific rigor to oppose public health measures. </a:t>
            </a:r>
            <a:endParaRPr/>
          </a:p>
          <a:p>
            <a:pPr indent="-317500" lvl="1" marL="914400" rtl="0" algn="l">
              <a:spcBef>
                <a:spcPts val="0"/>
              </a:spcBef>
              <a:spcAft>
                <a:spcPts val="0"/>
              </a:spcAft>
              <a:buSzPts val="1400"/>
              <a:buChar char="○"/>
            </a:pPr>
            <a:r>
              <a:rPr lang="en"/>
              <a:t>Ignore scientific evidence to argue for individual freedom. </a:t>
            </a:r>
            <a:endParaRPr/>
          </a:p>
          <a:p>
            <a:pPr indent="-317500" lvl="1" marL="914400" rtl="0" algn="l">
              <a:spcBef>
                <a:spcPts val="0"/>
              </a:spcBef>
              <a:spcAft>
                <a:spcPts val="0"/>
              </a:spcAft>
              <a:buSzPts val="1400"/>
              <a:buChar char="○"/>
            </a:pPr>
            <a:r>
              <a:rPr lang="en"/>
              <a:t>Engage with public datasets and make counter visualizations.</a:t>
            </a:r>
            <a:endParaRPr/>
          </a:p>
          <a:p>
            <a:pPr indent="-317500" lvl="1" marL="914400" rtl="0" algn="l">
              <a:spcBef>
                <a:spcPts val="0"/>
              </a:spcBef>
              <a:spcAft>
                <a:spcPts val="0"/>
              </a:spcAft>
              <a:buSzPts val="1400"/>
              <a:buChar char="○"/>
            </a:pPr>
            <a:r>
              <a:rPr lang="en"/>
              <a:t>Challenge mainstream narratives of ongoing pandemic is urgent. </a:t>
            </a:r>
            <a:endParaRPr/>
          </a:p>
          <a:p>
            <a:pPr indent="-342900" lvl="0" marL="457200" rtl="0" algn="l">
              <a:spcBef>
                <a:spcPts val="0"/>
              </a:spcBef>
              <a:spcAft>
                <a:spcPts val="0"/>
              </a:spcAft>
              <a:buSzPts val="1800"/>
              <a:buChar char="●"/>
            </a:pPr>
            <a:r>
              <a:rPr lang="en"/>
              <a:t>The quality of counter-visualizations is as good as the visualizations that in scientific and health department reports.</a:t>
            </a:r>
            <a:endParaRPr/>
          </a:p>
          <a:p>
            <a:pPr indent="-342900" lvl="0" marL="457200" rtl="0" algn="l">
              <a:spcBef>
                <a:spcPts val="0"/>
              </a:spcBef>
              <a:spcAft>
                <a:spcPts val="0"/>
              </a:spcAft>
              <a:buSzPts val="1800"/>
              <a:buChar char="●"/>
            </a:pPr>
            <a:r>
              <a:rPr lang="en"/>
              <a:t>These groups argue for open access to government data. </a:t>
            </a:r>
            <a:endParaRPr/>
          </a:p>
          <a:p>
            <a:pPr indent="-317500" lvl="1" marL="914400" rtl="0" algn="l">
              <a:spcBef>
                <a:spcPts val="0"/>
              </a:spcBef>
              <a:spcAft>
                <a:spcPts val="0"/>
              </a:spcAft>
              <a:buSzPts val="1400"/>
              <a:buChar char="○"/>
            </a:pPr>
            <a:r>
              <a:rPr lang="en"/>
              <a:t>CDC and local health departments are not releasing enough data for citizens to make informed decisions.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idx="4294967295"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	</a:t>
            </a:r>
            <a:endParaRPr/>
          </a:p>
        </p:txBody>
      </p:sp>
      <p:pic>
        <p:nvPicPr>
          <p:cNvPr id="133" name="Google Shape;133;p24"/>
          <p:cNvPicPr preferRelativeResize="0"/>
          <p:nvPr/>
        </p:nvPicPr>
        <p:blipFill>
          <a:blip r:embed="rId3">
            <a:alphaModFix/>
          </a:blip>
          <a:stretch>
            <a:fillRect/>
          </a:stretch>
        </p:blipFill>
        <p:spPr>
          <a:xfrm>
            <a:off x="1568900" y="241588"/>
            <a:ext cx="7454825" cy="4660324"/>
          </a:xfrm>
          <a:prstGeom prst="rect">
            <a:avLst/>
          </a:prstGeom>
          <a:noFill/>
          <a:ln>
            <a:noFill/>
          </a:ln>
        </p:spPr>
      </p:pic>
      <p:sp>
        <p:nvSpPr>
          <p:cNvPr id="134" name="Google Shape;134;p24"/>
          <p:cNvSpPr txBox="1"/>
          <p:nvPr>
            <p:ph idx="1" type="body"/>
          </p:nvPr>
        </p:nvSpPr>
        <p:spPr>
          <a:xfrm>
            <a:off x="255825" y="3813400"/>
            <a:ext cx="1923300" cy="1004400"/>
          </a:xfrm>
          <a:prstGeom prst="rect">
            <a:avLst/>
          </a:prstGeom>
        </p:spPr>
        <p:txBody>
          <a:bodyPr anchorCtr="0" anchor="ctr" bIns="91425" lIns="91425" spcFirstLastPara="1" rIns="91425" wrap="square" tIns="91425">
            <a:normAutofit fontScale="77500" lnSpcReduction="20000"/>
          </a:bodyPr>
          <a:lstStyle/>
          <a:p>
            <a:pPr indent="0" lvl="0" marL="0" rtl="0" algn="l">
              <a:spcBef>
                <a:spcPts val="0"/>
              </a:spcBef>
              <a:spcAft>
                <a:spcPts val="0"/>
              </a:spcAft>
              <a:buNone/>
            </a:pPr>
            <a:r>
              <a:rPr lang="en" sz="4200"/>
              <a:t>Study Methods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idx="4294967295"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	</a:t>
            </a:r>
            <a:endParaRPr/>
          </a:p>
        </p:txBody>
      </p:sp>
      <p:sp>
        <p:nvSpPr>
          <p:cNvPr id="140" name="Google Shape;140;p25"/>
          <p:cNvSpPr txBox="1"/>
          <p:nvPr>
            <p:ph idx="1" type="body"/>
          </p:nvPr>
        </p:nvSpPr>
        <p:spPr>
          <a:xfrm>
            <a:off x="255825" y="3813400"/>
            <a:ext cx="1923300" cy="1004400"/>
          </a:xfrm>
          <a:prstGeom prst="rect">
            <a:avLst/>
          </a:prstGeom>
        </p:spPr>
        <p:txBody>
          <a:bodyPr anchorCtr="0" anchor="ctr" bIns="91425" lIns="91425" spcFirstLastPara="1" rIns="91425" wrap="square" tIns="91425">
            <a:normAutofit fontScale="77500" lnSpcReduction="20000"/>
          </a:bodyPr>
          <a:lstStyle/>
          <a:p>
            <a:pPr indent="0" lvl="0" marL="0" rtl="0" algn="l">
              <a:spcBef>
                <a:spcPts val="0"/>
              </a:spcBef>
              <a:spcAft>
                <a:spcPts val="0"/>
              </a:spcAft>
              <a:buNone/>
            </a:pPr>
            <a:r>
              <a:rPr lang="en" sz="4200"/>
              <a:t>Study Methods</a:t>
            </a:r>
            <a:endParaRPr/>
          </a:p>
        </p:txBody>
      </p:sp>
      <p:pic>
        <p:nvPicPr>
          <p:cNvPr id="141" name="Google Shape;141;p25"/>
          <p:cNvPicPr preferRelativeResize="0"/>
          <p:nvPr/>
        </p:nvPicPr>
        <p:blipFill>
          <a:blip r:embed="rId3">
            <a:alphaModFix/>
          </a:blip>
          <a:stretch>
            <a:fillRect/>
          </a:stretch>
        </p:blipFill>
        <p:spPr>
          <a:xfrm>
            <a:off x="1446125" y="151550"/>
            <a:ext cx="7570524" cy="42066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idx="1" type="body"/>
          </p:nvPr>
        </p:nvSpPr>
        <p:spPr>
          <a:xfrm>
            <a:off x="319500" y="3393400"/>
            <a:ext cx="3551100" cy="1424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UMAP visualization that identifies the types of visualizations that proliferate on Twitter</a:t>
            </a:r>
            <a:endParaRPr/>
          </a:p>
        </p:txBody>
      </p:sp>
      <p:pic>
        <p:nvPicPr>
          <p:cNvPr id="147" name="Google Shape;147;p26"/>
          <p:cNvPicPr preferRelativeResize="0"/>
          <p:nvPr/>
        </p:nvPicPr>
        <p:blipFill>
          <a:blip r:embed="rId3">
            <a:alphaModFix/>
          </a:blip>
          <a:stretch>
            <a:fillRect/>
          </a:stretch>
        </p:blipFill>
        <p:spPr>
          <a:xfrm>
            <a:off x="4279769" y="-10975"/>
            <a:ext cx="4765305" cy="5078274"/>
          </a:xfrm>
          <a:prstGeom prst="rect">
            <a:avLst/>
          </a:prstGeom>
          <a:noFill/>
          <a:ln>
            <a:noFill/>
          </a:ln>
        </p:spPr>
      </p:pic>
      <p:pic>
        <p:nvPicPr>
          <p:cNvPr id="148" name="Google Shape;148;p26"/>
          <p:cNvPicPr preferRelativeResize="0"/>
          <p:nvPr/>
        </p:nvPicPr>
        <p:blipFill>
          <a:blip r:embed="rId4">
            <a:alphaModFix/>
          </a:blip>
          <a:stretch>
            <a:fillRect/>
          </a:stretch>
        </p:blipFill>
        <p:spPr>
          <a:xfrm>
            <a:off x="319500" y="223425"/>
            <a:ext cx="3892651" cy="1340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txBox="1"/>
          <p:nvPr>
            <p:ph idx="1" type="body"/>
          </p:nvPr>
        </p:nvSpPr>
        <p:spPr>
          <a:xfrm>
            <a:off x="471900" y="292600"/>
            <a:ext cx="3442200" cy="591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N</a:t>
            </a:r>
            <a:r>
              <a:rPr lang="en"/>
              <a:t>etwork graph </a:t>
            </a:r>
            <a:endParaRPr/>
          </a:p>
        </p:txBody>
      </p:sp>
      <p:pic>
        <p:nvPicPr>
          <p:cNvPr id="154" name="Google Shape;154;p27"/>
          <p:cNvPicPr preferRelativeResize="0"/>
          <p:nvPr/>
        </p:nvPicPr>
        <p:blipFill>
          <a:blip r:embed="rId3">
            <a:alphaModFix/>
          </a:blip>
          <a:stretch>
            <a:fillRect/>
          </a:stretch>
        </p:blipFill>
        <p:spPr>
          <a:xfrm>
            <a:off x="3914100" y="152400"/>
            <a:ext cx="5077501" cy="4754214"/>
          </a:xfrm>
          <a:prstGeom prst="rect">
            <a:avLst/>
          </a:prstGeom>
          <a:noFill/>
          <a:ln>
            <a:noFill/>
          </a:ln>
        </p:spPr>
      </p:pic>
      <p:sp>
        <p:nvSpPr>
          <p:cNvPr id="155" name="Google Shape;155;p27"/>
          <p:cNvSpPr txBox="1"/>
          <p:nvPr/>
        </p:nvSpPr>
        <p:spPr>
          <a:xfrm>
            <a:off x="5256700" y="23276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56" name="Google Shape;156;p27"/>
          <p:cNvSpPr txBox="1"/>
          <p:nvPr>
            <p:ph idx="1" type="body"/>
          </p:nvPr>
        </p:nvSpPr>
        <p:spPr>
          <a:xfrm>
            <a:off x="311700" y="998825"/>
            <a:ext cx="3442200" cy="3354000"/>
          </a:xfrm>
          <a:prstGeom prst="rect">
            <a:avLst/>
          </a:prstGeom>
        </p:spPr>
        <p:txBody>
          <a:bodyPr anchorCtr="0" anchor="ctr" bIns="91425" lIns="91425" spcFirstLastPara="1" rIns="91425" wrap="square" tIns="91425">
            <a:normAutofit/>
          </a:bodyPr>
          <a:lstStyle/>
          <a:p>
            <a:pPr indent="0" lvl="0" marL="0" rtl="0" algn="just">
              <a:spcBef>
                <a:spcPts val="0"/>
              </a:spcBef>
              <a:spcAft>
                <a:spcPts val="0"/>
              </a:spcAft>
              <a:buNone/>
            </a:pPr>
            <a:r>
              <a:rPr lang="en" sz="1591"/>
              <a:t>U</a:t>
            </a:r>
            <a:r>
              <a:rPr lang="en" sz="1591"/>
              <a:t>sers who share and interact with these data visualizations; the edges that link users in a network together are retweets, likes, mentions</a:t>
            </a:r>
            <a:endParaRPr sz="1591"/>
          </a:p>
          <a:p>
            <a:pPr indent="-336550" lvl="0" marL="457200" rtl="0" algn="just">
              <a:spcBef>
                <a:spcPts val="0"/>
              </a:spcBef>
              <a:spcAft>
                <a:spcPts val="0"/>
              </a:spcAft>
              <a:buSzPts val="1700"/>
              <a:buChar char="●"/>
            </a:pPr>
            <a:r>
              <a:rPr lang="en" sz="1591"/>
              <a:t>A graph of the tweets with 400,000 nodes and 583,000 edges</a:t>
            </a:r>
            <a:endParaRPr sz="1591"/>
          </a:p>
          <a:p>
            <a:pPr indent="-336550" lvl="0" marL="457200" rtl="0" algn="just">
              <a:spcBef>
                <a:spcPts val="0"/>
              </a:spcBef>
              <a:spcAft>
                <a:spcPts val="0"/>
              </a:spcAft>
              <a:buSzPts val="1700"/>
              <a:buChar char="●"/>
            </a:pPr>
            <a:r>
              <a:rPr lang="en" sz="1591"/>
              <a:t>Filtering a smaller graph of influential actors, leading to 28,000 nodes and 104,000 edges</a:t>
            </a:r>
            <a:endParaRPr sz="1591"/>
          </a:p>
          <a:p>
            <a:pPr indent="-336550" lvl="0" marL="457200" rtl="0" algn="just">
              <a:spcBef>
                <a:spcPts val="0"/>
              </a:spcBef>
              <a:spcAft>
                <a:spcPts val="0"/>
              </a:spcAft>
              <a:buSzPts val="1700"/>
              <a:buChar char="●"/>
            </a:pPr>
            <a:r>
              <a:rPr lang="en" sz="1591"/>
              <a:t>Identified six main communities</a:t>
            </a:r>
            <a:r>
              <a:rPr lang="en"/>
              <a: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8"/>
          <p:cNvPicPr preferRelativeResize="0"/>
          <p:nvPr/>
        </p:nvPicPr>
        <p:blipFill>
          <a:blip r:embed="rId3">
            <a:alphaModFix/>
          </a:blip>
          <a:stretch>
            <a:fillRect/>
          </a:stretch>
        </p:blipFill>
        <p:spPr>
          <a:xfrm>
            <a:off x="152400" y="152400"/>
            <a:ext cx="4339450" cy="4887649"/>
          </a:xfrm>
          <a:prstGeom prst="rect">
            <a:avLst/>
          </a:prstGeom>
          <a:noFill/>
          <a:ln>
            <a:noFill/>
          </a:ln>
        </p:spPr>
      </p:pic>
      <p:pic>
        <p:nvPicPr>
          <p:cNvPr id="162" name="Google Shape;162;p28"/>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63" name="Google Shape;163;p28"/>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9"/>
          <p:cNvPicPr preferRelativeResize="0"/>
          <p:nvPr/>
        </p:nvPicPr>
        <p:blipFill>
          <a:blip r:embed="rId3">
            <a:alphaModFix/>
          </a:blip>
          <a:stretch>
            <a:fillRect/>
          </a:stretch>
        </p:blipFill>
        <p:spPr>
          <a:xfrm>
            <a:off x="152400" y="152400"/>
            <a:ext cx="4241374" cy="4923751"/>
          </a:xfrm>
          <a:prstGeom prst="rect">
            <a:avLst/>
          </a:prstGeom>
          <a:noFill/>
          <a:ln>
            <a:noFill/>
          </a:ln>
        </p:spPr>
      </p:pic>
      <p:pic>
        <p:nvPicPr>
          <p:cNvPr id="169" name="Google Shape;169;p29"/>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70" name="Google Shape;170;p29"/>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30"/>
          <p:cNvPicPr preferRelativeResize="0"/>
          <p:nvPr/>
        </p:nvPicPr>
        <p:blipFill>
          <a:blip r:embed="rId3">
            <a:alphaModFix/>
          </a:blip>
          <a:stretch>
            <a:fillRect/>
          </a:stretch>
        </p:blipFill>
        <p:spPr>
          <a:xfrm>
            <a:off x="152400" y="152400"/>
            <a:ext cx="4175976" cy="4835351"/>
          </a:xfrm>
          <a:prstGeom prst="rect">
            <a:avLst/>
          </a:prstGeom>
          <a:noFill/>
          <a:ln>
            <a:noFill/>
          </a:ln>
        </p:spPr>
      </p:pic>
      <p:pic>
        <p:nvPicPr>
          <p:cNvPr id="176" name="Google Shape;176;p30"/>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77" name="Google Shape;177;p30"/>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31"/>
          <p:cNvPicPr preferRelativeResize="0"/>
          <p:nvPr/>
        </p:nvPicPr>
        <p:blipFill>
          <a:blip r:embed="rId3">
            <a:alphaModFix/>
          </a:blip>
          <a:stretch>
            <a:fillRect/>
          </a:stretch>
        </p:blipFill>
        <p:spPr>
          <a:xfrm>
            <a:off x="152400" y="152400"/>
            <a:ext cx="4284950" cy="4852701"/>
          </a:xfrm>
          <a:prstGeom prst="rect">
            <a:avLst/>
          </a:prstGeom>
          <a:noFill/>
          <a:ln>
            <a:noFill/>
          </a:ln>
        </p:spPr>
      </p:pic>
      <p:pic>
        <p:nvPicPr>
          <p:cNvPr id="183" name="Google Shape;183;p31"/>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84" name="Google Shape;184;p31"/>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69" name="Google Shape;69;p1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COVID</a:t>
            </a:r>
            <a:r>
              <a:rPr lang="en"/>
              <a:t> breakthrough visual analytics as data visualization and dashboards reached common people.</a:t>
            </a:r>
            <a:endParaRPr sz="100"/>
          </a:p>
          <a:p>
            <a:pPr indent="-342900" lvl="0" marL="457200" rtl="0" algn="just">
              <a:spcBef>
                <a:spcPts val="0"/>
              </a:spcBef>
              <a:spcAft>
                <a:spcPts val="0"/>
              </a:spcAft>
              <a:buSzPts val="1800"/>
              <a:buChar char="●"/>
            </a:pPr>
            <a:r>
              <a:rPr lang="en"/>
              <a:t>Controversial</a:t>
            </a:r>
            <a:r>
              <a:rPr lang="en"/>
              <a:t> </a:t>
            </a:r>
            <a:r>
              <a:rPr lang="en"/>
              <a:t>understanding</a:t>
            </a:r>
            <a:r>
              <a:rPr lang="en"/>
              <a:t> of COVID turned d</a:t>
            </a:r>
            <a:r>
              <a:rPr lang="en"/>
              <a:t>ata visualization into a battleground in a war of deeply held beliefs.</a:t>
            </a:r>
            <a:endParaRPr/>
          </a:p>
          <a:p>
            <a:pPr indent="-342900" lvl="0" marL="457200" rtl="0" algn="just">
              <a:spcBef>
                <a:spcPts val="0"/>
              </a:spcBef>
              <a:spcAft>
                <a:spcPts val="0"/>
              </a:spcAft>
              <a:buSzPts val="1800"/>
              <a:buChar char="●"/>
            </a:pPr>
            <a:r>
              <a:rPr lang="en"/>
              <a:t>The paper shows how the skeptics of COVID have used data visualization and digital media to spread misinformation and anti-mask beliefs.</a:t>
            </a:r>
            <a:endParaRPr/>
          </a:p>
          <a:p>
            <a:pPr indent="-342900" lvl="0" marL="457200" rtl="0" algn="l">
              <a:spcBef>
                <a:spcPts val="0"/>
              </a:spcBef>
              <a:spcAft>
                <a:spcPts val="0"/>
              </a:spcAft>
              <a:buSzPts val="1800"/>
              <a:buChar char="●"/>
            </a:pPr>
            <a:r>
              <a:rPr lang="en"/>
              <a:t>COVID data visualizations reflect a deep sociopolitical rift regarding the place of science in public life.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32"/>
          <p:cNvPicPr preferRelativeResize="0"/>
          <p:nvPr/>
        </p:nvPicPr>
        <p:blipFill>
          <a:blip r:embed="rId3">
            <a:alphaModFix/>
          </a:blip>
          <a:stretch>
            <a:fillRect/>
          </a:stretch>
        </p:blipFill>
        <p:spPr>
          <a:xfrm>
            <a:off x="152400" y="152400"/>
            <a:ext cx="4419600" cy="4863398"/>
          </a:xfrm>
          <a:prstGeom prst="rect">
            <a:avLst/>
          </a:prstGeom>
          <a:noFill/>
          <a:ln>
            <a:noFill/>
          </a:ln>
        </p:spPr>
      </p:pic>
      <p:pic>
        <p:nvPicPr>
          <p:cNvPr id="190" name="Google Shape;190;p32"/>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91" name="Google Shape;191;p32"/>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33"/>
          <p:cNvPicPr preferRelativeResize="0"/>
          <p:nvPr/>
        </p:nvPicPr>
        <p:blipFill>
          <a:blip r:embed="rId3">
            <a:alphaModFix/>
          </a:blip>
          <a:stretch>
            <a:fillRect/>
          </a:stretch>
        </p:blipFill>
        <p:spPr>
          <a:xfrm>
            <a:off x="152400" y="152400"/>
            <a:ext cx="4350350" cy="4892625"/>
          </a:xfrm>
          <a:prstGeom prst="rect">
            <a:avLst/>
          </a:prstGeom>
          <a:noFill/>
          <a:ln>
            <a:noFill/>
          </a:ln>
        </p:spPr>
      </p:pic>
      <p:pic>
        <p:nvPicPr>
          <p:cNvPr id="197" name="Google Shape;197;p33"/>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98" name="Google Shape;198;p33"/>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34"/>
          <p:cNvPicPr preferRelativeResize="0"/>
          <p:nvPr/>
        </p:nvPicPr>
        <p:blipFill>
          <a:blip r:embed="rId3">
            <a:alphaModFix/>
          </a:blip>
          <a:stretch>
            <a:fillRect/>
          </a:stretch>
        </p:blipFill>
        <p:spPr>
          <a:xfrm>
            <a:off x="76450" y="2059975"/>
            <a:ext cx="8839199" cy="1684507"/>
          </a:xfrm>
          <a:prstGeom prst="rect">
            <a:avLst/>
          </a:prstGeom>
          <a:noFill/>
          <a:ln>
            <a:noFill/>
          </a:ln>
        </p:spPr>
      </p:pic>
      <p:sp>
        <p:nvSpPr>
          <p:cNvPr id="204" name="Google Shape;204;p3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Analysis of Clusters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Findings</a:t>
            </a:r>
            <a:endParaRPr/>
          </a:p>
        </p:txBody>
      </p:sp>
      <p:sp>
        <p:nvSpPr>
          <p:cNvPr id="210" name="Google Shape;210;p3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M</a:t>
            </a:r>
            <a:r>
              <a:rPr lang="en"/>
              <a:t>ainstream and anti-mask visualizations are similar in terms of sophistication.</a:t>
            </a:r>
            <a:endParaRPr/>
          </a:p>
          <a:p>
            <a:pPr indent="-342900" lvl="0" marL="457200" rtl="0" algn="l">
              <a:spcBef>
                <a:spcPts val="0"/>
              </a:spcBef>
              <a:spcAft>
                <a:spcPts val="0"/>
              </a:spcAft>
              <a:buSzPts val="1800"/>
              <a:buChar char="●"/>
            </a:pPr>
            <a:r>
              <a:rPr lang="en"/>
              <a:t>Percentage of verified users (suggesting anti-maskers are not bots).</a:t>
            </a:r>
            <a:endParaRPr/>
          </a:p>
          <a:p>
            <a:pPr indent="-342900" lvl="0" marL="457200" rtl="0" algn="l">
              <a:spcBef>
                <a:spcPts val="0"/>
              </a:spcBef>
              <a:spcAft>
                <a:spcPts val="0"/>
              </a:spcAft>
              <a:buSzPts val="1800"/>
              <a:buChar char="●"/>
            </a:pPr>
            <a:r>
              <a:rPr lang="en"/>
              <a:t>Anti-maskers share the 2nd-highest number of charts across the top six communities</a:t>
            </a:r>
            <a:endParaRPr/>
          </a:p>
          <a:p>
            <a:pPr indent="-317500" lvl="1" marL="914400" rtl="0" algn="l">
              <a:spcBef>
                <a:spcPts val="0"/>
              </a:spcBef>
              <a:spcAft>
                <a:spcPts val="0"/>
              </a:spcAft>
              <a:buSzPts val="1400"/>
              <a:buChar char="○"/>
            </a:pPr>
            <a:r>
              <a:rPr lang="en"/>
              <a:t>Most prolific producers of area/line charts</a:t>
            </a:r>
            <a:endParaRPr/>
          </a:p>
          <a:p>
            <a:pPr indent="-317500" lvl="1" marL="914400" rtl="0" algn="l">
              <a:spcBef>
                <a:spcPts val="0"/>
              </a:spcBef>
              <a:spcAft>
                <a:spcPts val="0"/>
              </a:spcAft>
              <a:buSzPts val="1400"/>
              <a:buChar char="○"/>
            </a:pPr>
            <a:r>
              <a:rPr lang="en"/>
              <a:t>High percentage of in-network tweets</a:t>
            </a:r>
            <a:endParaRPr/>
          </a:p>
          <a:p>
            <a:pPr indent="-317500" lvl="1" marL="914400" rtl="0" algn="l">
              <a:spcBef>
                <a:spcPts val="0"/>
              </a:spcBef>
              <a:spcAft>
                <a:spcPts val="0"/>
              </a:spcAft>
              <a:buSzPts val="1400"/>
              <a:buChar char="○"/>
            </a:pPr>
            <a:r>
              <a:rPr lang="en"/>
              <a:t>Share the fewest number of photos (memes and images of politicians). </a:t>
            </a:r>
            <a:endParaRPr/>
          </a:p>
          <a:p>
            <a:pPr indent="-342900" lvl="0" marL="457200" rtl="0" algn="l">
              <a:spcBef>
                <a:spcPts val="0"/>
              </a:spcBef>
              <a:spcAft>
                <a:spcPts val="0"/>
              </a:spcAft>
              <a:buSzPts val="1800"/>
              <a:buChar char="●"/>
            </a:pPr>
            <a:r>
              <a:rPr lang="en"/>
              <a:t>The user with the most followers in group 2 is @BarackObama, while in group 4 it is @elonmusk.</a:t>
            </a:r>
            <a:endParaRPr/>
          </a:p>
          <a:p>
            <a:pPr indent="-342900" lvl="0" marL="457200" rtl="0" algn="l">
              <a:spcBef>
                <a:spcPts val="0"/>
              </a:spcBef>
              <a:spcAft>
                <a:spcPts val="0"/>
              </a:spcAft>
              <a:buSzPts val="1800"/>
              <a:buChar char="●"/>
            </a:pPr>
            <a:r>
              <a:rPr lang="en"/>
              <a:t>Anti-maskers fill information gaps where localities can’t afford to develop a sophisticated web presence.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Counter Argument </a:t>
            </a:r>
            <a:endParaRPr/>
          </a:p>
        </p:txBody>
      </p:sp>
      <p:sp>
        <p:nvSpPr>
          <p:cNvPr id="216" name="Google Shape;216;p36"/>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A</a:t>
            </a:r>
            <a:r>
              <a:rPr lang="en"/>
              <a:t> quantitative overview does not in itself helps to understand how anti-maskers use data and scientific reasoning to support policies like reopening schools and businesses. </a:t>
            </a:r>
            <a:endParaRPr/>
          </a:p>
          <a:p>
            <a:pPr indent="0" lvl="0" marL="0" rtl="0" algn="just">
              <a:spcBef>
                <a:spcPts val="1200"/>
              </a:spcBef>
              <a:spcAft>
                <a:spcPts val="0"/>
              </a:spcAft>
              <a:buNone/>
            </a:pPr>
            <a:r>
              <a:t/>
            </a:r>
            <a:endParaRPr sz="100"/>
          </a:p>
          <a:p>
            <a:pPr indent="-342900" lvl="0" marL="457200" rtl="0" algn="just">
              <a:spcBef>
                <a:spcPts val="1200"/>
              </a:spcBef>
              <a:spcAft>
                <a:spcPts val="0"/>
              </a:spcAft>
              <a:buSzPts val="1800"/>
              <a:buChar char="●"/>
            </a:pPr>
            <a:r>
              <a:rPr lang="en"/>
              <a:t>Mainstream narratives use data to underscore the pandemic’s urgency.</a:t>
            </a:r>
            <a:endParaRPr/>
          </a:p>
          <a:p>
            <a:pPr indent="0" lvl="0" marL="0" rtl="0" algn="just">
              <a:spcBef>
                <a:spcPts val="1200"/>
              </a:spcBef>
              <a:spcAft>
                <a:spcPts val="0"/>
              </a:spcAft>
              <a:buNone/>
            </a:pPr>
            <a:r>
              <a:t/>
            </a:r>
            <a:endParaRPr sz="100"/>
          </a:p>
          <a:p>
            <a:pPr indent="-342900" lvl="0" marL="457200" rtl="0" algn="just">
              <a:spcBef>
                <a:spcPts val="1200"/>
              </a:spcBef>
              <a:spcAft>
                <a:spcPts val="0"/>
              </a:spcAft>
              <a:buSzPts val="1800"/>
              <a:buChar char="●"/>
            </a:pPr>
            <a:r>
              <a:rPr lang="en"/>
              <a:t>Misinform that these data sources and visualizations are fundamentally flawed and counteract these biases promoting scientific methods.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Emphasize on original content</a:t>
            </a:r>
            <a:endParaRPr/>
          </a:p>
        </p:txBody>
      </p:sp>
      <p:sp>
        <p:nvSpPr>
          <p:cNvPr id="222" name="Google Shape;222;p37"/>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A</a:t>
            </a:r>
            <a:r>
              <a:rPr lang="en"/>
              <a:t>nti-mask users express mistrust for academic and journalistic accounts of the pandemic, </a:t>
            </a:r>
            <a:endParaRPr/>
          </a:p>
          <a:p>
            <a:pPr indent="-317500" lvl="1" marL="914400" rtl="0" algn="just">
              <a:spcBef>
                <a:spcPts val="0"/>
              </a:spcBef>
              <a:spcAft>
                <a:spcPts val="0"/>
              </a:spcAft>
              <a:buSzPts val="1400"/>
              <a:buChar char="○"/>
            </a:pPr>
            <a:r>
              <a:rPr lang="en"/>
              <a:t>Prohibit the sharing of non-original content so that discussions can be “guided solely by the data.” </a:t>
            </a:r>
            <a:endParaRPr/>
          </a:p>
          <a:p>
            <a:pPr indent="-317500" lvl="1" marL="914400" rtl="0" algn="just">
              <a:spcBef>
                <a:spcPts val="0"/>
              </a:spcBef>
              <a:spcAft>
                <a:spcPts val="0"/>
              </a:spcAft>
              <a:buSzPts val="1400"/>
              <a:buChar char="○"/>
            </a:pPr>
            <a:r>
              <a:rPr lang="en"/>
              <a:t>Impose news consumption bans on themselves so that “mainstream” models do not “cloud their analysis.”</a:t>
            </a:r>
            <a:endParaRPr/>
          </a:p>
          <a:p>
            <a:pPr indent="0" lvl="0" marL="0" rtl="0" algn="just">
              <a:spcBef>
                <a:spcPts val="1200"/>
              </a:spcBef>
              <a:spcAft>
                <a:spcPts val="0"/>
              </a:spcAft>
              <a:buNone/>
            </a:pPr>
            <a:r>
              <a:t/>
            </a:r>
            <a:endParaRPr/>
          </a:p>
          <a:p>
            <a:pPr indent="-342900" lvl="0" marL="457200" rtl="0" algn="just">
              <a:spcBef>
                <a:spcPts val="1200"/>
              </a:spcBef>
              <a:spcAft>
                <a:spcPts val="0"/>
              </a:spcAft>
              <a:buSzPts val="1800"/>
              <a:buChar char="●"/>
            </a:pPr>
            <a:r>
              <a:rPr lang="en"/>
              <a:t>Anti-maskers value unmediated access to information and privilege personal research and direct reading over “expert” interpretations.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Assessing Data Sources</a:t>
            </a:r>
            <a:endParaRPr/>
          </a:p>
        </p:txBody>
      </p:sp>
      <p:sp>
        <p:nvSpPr>
          <p:cNvPr id="228" name="Google Shape;228;p38"/>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C</a:t>
            </a:r>
            <a:r>
              <a:rPr lang="en"/>
              <a:t>ritical about the circumstances under which the data are collected and distributed. </a:t>
            </a:r>
            <a:endParaRPr/>
          </a:p>
          <a:p>
            <a:pPr indent="-317500" lvl="1" marL="914400" rtl="0" algn="just">
              <a:spcBef>
                <a:spcPts val="0"/>
              </a:spcBef>
              <a:spcAft>
                <a:spcPts val="0"/>
              </a:spcAft>
              <a:buSzPts val="1400"/>
              <a:buChar char="○"/>
            </a:pPr>
            <a:r>
              <a:rPr lang="en"/>
              <a:t>Important metrics are missing from government-released data (e.g., deaths, not cases)</a:t>
            </a:r>
            <a:endParaRPr/>
          </a:p>
          <a:p>
            <a:pPr indent="-317500" lvl="1" marL="914400" rtl="0" algn="just">
              <a:spcBef>
                <a:spcPts val="0"/>
              </a:spcBef>
              <a:spcAft>
                <a:spcPts val="0"/>
              </a:spcAft>
              <a:buSzPts val="1400"/>
              <a:buChar char="○"/>
            </a:pPr>
            <a:r>
              <a:rPr lang="en"/>
              <a:t>Case rates are easily “manipulated” (e.g., with increased testing) and do not necessarily signal severe health problems (people can be asymptomatic). </a:t>
            </a:r>
            <a:endParaRPr/>
          </a:p>
          <a:p>
            <a:pPr indent="-342900" lvl="0" marL="457200" rtl="0" algn="just">
              <a:spcBef>
                <a:spcPts val="0"/>
              </a:spcBef>
              <a:spcAft>
                <a:spcPts val="0"/>
              </a:spcAft>
              <a:buSzPts val="1800"/>
              <a:buChar char="●"/>
            </a:pPr>
            <a:r>
              <a:rPr lang="en"/>
              <a:t>Governments are deliberately withholding data so that they can unilaterally make decisions about whether or not lockdowns are effective. </a:t>
            </a:r>
            <a:endParaRPr/>
          </a:p>
          <a:p>
            <a:pPr indent="-317500" lvl="1" marL="914400" rtl="0" algn="just">
              <a:spcBef>
                <a:spcPts val="0"/>
              </a:spcBef>
              <a:spcAft>
                <a:spcPts val="0"/>
              </a:spcAft>
              <a:buSzPts val="1400"/>
              <a:buChar char="○"/>
            </a:pPr>
            <a:r>
              <a:rPr lang="en"/>
              <a:t>Make the entire contact tracing process public i.e., where it started</a:t>
            </a:r>
            <a:endParaRPr/>
          </a:p>
          <a:p>
            <a:pPr indent="-317500" lvl="1" marL="914400" rtl="0" algn="just">
              <a:spcBef>
                <a:spcPts val="0"/>
              </a:spcBef>
              <a:spcAft>
                <a:spcPts val="0"/>
              </a:spcAft>
              <a:buSzPts val="1400"/>
              <a:buChar char="○"/>
            </a:pPr>
            <a:r>
              <a:rPr lang="en"/>
              <a:t>Datasets are constructed by institutions lacking </a:t>
            </a:r>
            <a:r>
              <a:rPr lang="en"/>
              <a:t>authenticity</a:t>
            </a:r>
            <a:r>
              <a:rPr lang="en"/>
              <a:t>. </a:t>
            </a:r>
            <a:endParaRPr/>
          </a:p>
          <a:p>
            <a:pPr indent="-342900" lvl="0" marL="457200" rtl="0" algn="just">
              <a:spcBef>
                <a:spcPts val="0"/>
              </a:spcBef>
              <a:spcAft>
                <a:spcPts val="0"/>
              </a:spcAft>
              <a:buSzPts val="1800"/>
              <a:buChar char="●"/>
            </a:pPr>
            <a:r>
              <a:rPr lang="en"/>
              <a:t>The lack of transparency within these data collection systems—which many of these users infer as a lack of honesty.</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Data Representations, Bias &amp; Scientific Authority</a:t>
            </a:r>
            <a:endParaRPr/>
          </a:p>
        </p:txBody>
      </p:sp>
      <p:sp>
        <p:nvSpPr>
          <p:cNvPr id="234" name="Google Shape;234;p39"/>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S</a:t>
            </a:r>
            <a:r>
              <a:rPr lang="en"/>
              <a:t>pecific types of visualizations can obscure or highlight information.</a:t>
            </a:r>
            <a:endParaRPr/>
          </a:p>
          <a:p>
            <a:pPr indent="-317500" lvl="1" marL="914400" rtl="0" algn="just">
              <a:spcBef>
                <a:spcPts val="0"/>
              </a:spcBef>
              <a:spcAft>
                <a:spcPts val="0"/>
              </a:spcAft>
              <a:buSzPts val="1400"/>
              <a:buChar char="○"/>
            </a:pPr>
            <a:r>
              <a:rPr lang="en"/>
              <a:t>Absolute death counts as opposed to deaths per capita</a:t>
            </a:r>
            <a:endParaRPr/>
          </a:p>
          <a:p>
            <a:pPr indent="-342900" lvl="0" marL="457200" rtl="0" algn="just">
              <a:spcBef>
                <a:spcPts val="0"/>
              </a:spcBef>
              <a:spcAft>
                <a:spcPts val="0"/>
              </a:spcAft>
              <a:buSzPts val="1800"/>
              <a:buChar char="●"/>
            </a:pPr>
            <a:r>
              <a:rPr lang="en"/>
              <a:t>Specific profit motives that come from releasing (or suppressing) specific kinds of information. E.g., Vaccines</a:t>
            </a:r>
            <a:endParaRPr/>
          </a:p>
          <a:p>
            <a:pPr indent="-342900" lvl="0" marL="457200" rtl="0" algn="just">
              <a:spcBef>
                <a:spcPts val="0"/>
              </a:spcBef>
              <a:spcAft>
                <a:spcPts val="0"/>
              </a:spcAft>
              <a:buSzPts val="1800"/>
              <a:buChar char="●"/>
            </a:pPr>
            <a:r>
              <a:rPr lang="en"/>
              <a:t>Anti-maskers seek ways to validate their findings through the scientific establishment.</a:t>
            </a:r>
            <a:endParaRPr/>
          </a:p>
          <a:p>
            <a:pPr indent="-317500" lvl="1" marL="914400" rtl="0" algn="just">
              <a:spcBef>
                <a:spcPts val="0"/>
              </a:spcBef>
              <a:spcAft>
                <a:spcPts val="0"/>
              </a:spcAft>
              <a:buSzPts val="1400"/>
              <a:buChar char="○"/>
            </a:pPr>
            <a:r>
              <a:rPr lang="en"/>
              <a:t>Collective analysis of data brings communities together </a:t>
            </a:r>
            <a:endParaRPr/>
          </a:p>
          <a:p>
            <a:pPr indent="-342900" lvl="0" marL="457200" rtl="0" algn="just">
              <a:spcBef>
                <a:spcPts val="0"/>
              </a:spcBef>
              <a:spcAft>
                <a:spcPts val="0"/>
              </a:spcAft>
              <a:buSzPts val="1800"/>
              <a:buChar char="●"/>
            </a:pPr>
            <a:r>
              <a:rPr lang="en"/>
              <a:t>Transparent and dispassionate data analysis is crucial for democratic governance.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Differs from scientific orthodoxy</a:t>
            </a:r>
            <a:endParaRPr/>
          </a:p>
        </p:txBody>
      </p:sp>
      <p:sp>
        <p:nvSpPr>
          <p:cNvPr id="240" name="Google Shape;240;p40"/>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S</a:t>
            </a:r>
            <a:r>
              <a:rPr lang="en"/>
              <a:t>leights of hand</a:t>
            </a:r>
            <a:r>
              <a:rPr lang="en"/>
              <a:t> in variables without expert judgement </a:t>
            </a:r>
            <a:r>
              <a:rPr lang="en"/>
              <a:t>(e.g., cases vs deaths, faulty testing, asymptomatic vs. symptomatic).</a:t>
            </a:r>
            <a:endParaRPr/>
          </a:p>
          <a:p>
            <a:pPr indent="-342900" lvl="0" marL="457200" rtl="0" algn="just">
              <a:spcBef>
                <a:spcPts val="0"/>
              </a:spcBef>
              <a:spcAft>
                <a:spcPts val="0"/>
              </a:spcAft>
              <a:buSzPts val="1800"/>
              <a:buChar char="●"/>
            </a:pPr>
            <a:r>
              <a:rPr lang="en"/>
              <a:t>No lived experience, only statistical analysis.</a:t>
            </a:r>
            <a:endParaRPr/>
          </a:p>
          <a:p>
            <a:pPr indent="-317500" lvl="1" marL="914400" rtl="0" algn="just">
              <a:spcBef>
                <a:spcPts val="0"/>
              </a:spcBef>
              <a:spcAft>
                <a:spcPts val="0"/>
              </a:spcAft>
              <a:buSzPts val="1400"/>
              <a:buChar char="○"/>
            </a:pPr>
            <a:r>
              <a:rPr lang="en"/>
              <a:t>Do not know a person who has experienced COVID</a:t>
            </a:r>
            <a:endParaRPr/>
          </a:p>
          <a:p>
            <a:pPr indent="-342900" lvl="0" marL="457200" rtl="0" algn="just">
              <a:spcBef>
                <a:spcPts val="0"/>
              </a:spcBef>
              <a:spcAft>
                <a:spcPts val="0"/>
              </a:spcAft>
              <a:buSzPts val="1800"/>
              <a:buChar char="●"/>
            </a:pPr>
            <a:r>
              <a:rPr lang="en"/>
              <a:t>Believe that science must be accessible to them, no need of peer review.</a:t>
            </a:r>
            <a:endParaRPr/>
          </a:p>
          <a:p>
            <a:pPr indent="-342900" lvl="0" marL="457200" rtl="0" algn="just">
              <a:spcBef>
                <a:spcPts val="0"/>
              </a:spcBef>
              <a:spcAft>
                <a:spcPts val="0"/>
              </a:spcAft>
              <a:buSzPts val="1800"/>
              <a:buChar char="●"/>
            </a:pPr>
            <a:r>
              <a:rPr lang="en"/>
              <a:t>Drop the biased data (they think) completely. </a:t>
            </a:r>
            <a:endParaRPr/>
          </a:p>
          <a:p>
            <a:pPr indent="-317500" lvl="1" marL="914400" rtl="0" algn="just">
              <a:spcBef>
                <a:spcPts val="0"/>
              </a:spcBef>
              <a:spcAft>
                <a:spcPts val="0"/>
              </a:spcAft>
              <a:buSzPts val="1400"/>
              <a:buChar char="○"/>
            </a:pPr>
            <a:r>
              <a:rPr lang="en"/>
              <a:t>D</a:t>
            </a:r>
            <a:r>
              <a:rPr lang="en"/>
              <a:t>eaths are problematic because doctors are using a COVID diagnosis as the main cause of death. When in reality there are other factors at play. </a:t>
            </a:r>
            <a:endParaRPr/>
          </a:p>
          <a:p>
            <a:pPr indent="-342900" lvl="0" marL="457200" rtl="0" algn="just">
              <a:spcBef>
                <a:spcPts val="0"/>
              </a:spcBef>
              <a:spcAft>
                <a:spcPts val="0"/>
              </a:spcAft>
              <a:buSzPts val="1800"/>
              <a:buChar char="●"/>
            </a:pPr>
            <a:r>
              <a:rPr lang="en"/>
              <a:t>Show a resentment, scientists are usurpers who expect intellectual subservience rather than critical thinking from lay public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Visualizations </a:t>
            </a:r>
            <a:r>
              <a:rPr lang="en"/>
              <a:t>won't</a:t>
            </a:r>
            <a:r>
              <a:rPr lang="en"/>
              <a:t> cure</a:t>
            </a:r>
            <a:endParaRPr/>
          </a:p>
        </p:txBody>
      </p:sp>
      <p:sp>
        <p:nvSpPr>
          <p:cNvPr id="246" name="Google Shape;246;p41"/>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Increasing data </a:t>
            </a:r>
            <a:r>
              <a:rPr lang="en"/>
              <a:t>access </a:t>
            </a:r>
            <a:r>
              <a:rPr lang="en"/>
              <a:t>quality of data visualizations is not enough to support public consensus about scientific findings.</a:t>
            </a:r>
            <a:endParaRPr/>
          </a:p>
          <a:p>
            <a:pPr indent="-342900" lvl="0" marL="457200" rtl="0" algn="just">
              <a:spcBef>
                <a:spcPts val="0"/>
              </a:spcBef>
              <a:spcAft>
                <a:spcPts val="0"/>
              </a:spcAft>
              <a:buSzPts val="1800"/>
              <a:buChar char="●"/>
            </a:pPr>
            <a:r>
              <a:rPr lang="en"/>
              <a:t>Counter-visualization (anti-masks) are aspects of resisting the tyranny of institutions usurp individual liberties to think freely and act accordingly.</a:t>
            </a:r>
            <a:endParaRPr/>
          </a:p>
          <a:p>
            <a:pPr indent="-342900" lvl="0" marL="457200" rtl="0" algn="just">
              <a:spcBef>
                <a:spcPts val="0"/>
              </a:spcBef>
              <a:spcAft>
                <a:spcPts val="0"/>
              </a:spcAft>
              <a:buSzPts val="1800"/>
              <a:buChar char="●"/>
            </a:pPr>
            <a:r>
              <a:rPr lang="en"/>
              <a:t>Acceptance/reporting of </a:t>
            </a:r>
            <a:r>
              <a:rPr lang="en"/>
              <a:t>uncertainty in</a:t>
            </a:r>
            <a:r>
              <a:rPr lang="en"/>
              <a:t> visualizations by scientific authorities reflect distrust of the scientific establishment</a:t>
            </a:r>
            <a:endParaRPr/>
          </a:p>
          <a:p>
            <a:pPr indent="-317500" lvl="1" marL="914400" rtl="0" algn="just">
              <a:spcBef>
                <a:spcPts val="0"/>
              </a:spcBef>
              <a:spcAft>
                <a:spcPts val="0"/>
              </a:spcAft>
              <a:buSzPts val="1400"/>
              <a:buChar char="○"/>
            </a:pPr>
            <a:r>
              <a:rPr lang="en"/>
              <a:t>CDC’s initial public messaging that masks were ineffective—followed by a quick public reversal</a:t>
            </a:r>
            <a:r>
              <a:rPr lang="en"/>
              <a:t>. </a:t>
            </a:r>
            <a:endParaRPr/>
          </a:p>
          <a:p>
            <a:pPr indent="-342900" lvl="0" marL="457200" rtl="0" algn="just">
              <a:spcBef>
                <a:spcPts val="0"/>
              </a:spcBef>
              <a:spcAft>
                <a:spcPts val="0"/>
              </a:spcAft>
              <a:buSzPts val="1800"/>
              <a:buChar char="●"/>
            </a:pPr>
            <a:r>
              <a:rPr lang="en"/>
              <a:t>Supporting public health measures requires  a sustained engagement with visualizations and the people who make or interpret them.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Impact of Data Visualization</a:t>
            </a:r>
            <a:endParaRPr/>
          </a:p>
        </p:txBody>
      </p:sp>
      <p:sp>
        <p:nvSpPr>
          <p:cNvPr id="75" name="Google Shape;75;p1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lnSpcReduction="20000"/>
          </a:bodyPr>
          <a:lstStyle/>
          <a:p>
            <a:pPr indent="-342900" lvl="0" marL="457200" rtl="0" algn="just">
              <a:spcBef>
                <a:spcPts val="0"/>
              </a:spcBef>
              <a:spcAft>
                <a:spcPts val="0"/>
              </a:spcAft>
              <a:buSzPts val="1800"/>
              <a:buChar char="●"/>
            </a:pPr>
            <a:r>
              <a:rPr lang="en"/>
              <a:t>V</a:t>
            </a:r>
            <a:r>
              <a:rPr lang="en"/>
              <a:t>isualizations—far from an objective representation of knowledge—are often, in fact representations of power.</a:t>
            </a:r>
            <a:endParaRPr/>
          </a:p>
          <a:p>
            <a:pPr indent="-342900" lvl="0" marL="457200" rtl="0" algn="just">
              <a:spcBef>
                <a:spcPts val="0"/>
              </a:spcBef>
              <a:spcAft>
                <a:spcPts val="0"/>
              </a:spcAft>
              <a:buSzPts val="1800"/>
              <a:buChar char="●"/>
            </a:pPr>
            <a:r>
              <a:rPr lang="en"/>
              <a:t>People campaign against public health officials and visualizations show that government response is excessive and crisis is over.</a:t>
            </a:r>
            <a:endParaRPr/>
          </a:p>
          <a:p>
            <a:pPr indent="-342900" lvl="0" marL="457200" rtl="0" algn="just">
              <a:spcBef>
                <a:spcPts val="0"/>
              </a:spcBef>
              <a:spcAft>
                <a:spcPts val="0"/>
              </a:spcAft>
              <a:buSzPts val="1800"/>
              <a:buChar char="●"/>
            </a:pPr>
            <a:r>
              <a:rPr lang="en"/>
              <a:t>People who do not trust the scientific evidence often deploy the same rhetorics of data-driven decision-making, but to advocate for radical policy changes.</a:t>
            </a:r>
            <a:endParaRPr/>
          </a:p>
          <a:p>
            <a:pPr indent="-342900" lvl="0" marL="457200" rtl="0" algn="just">
              <a:spcBef>
                <a:spcPts val="0"/>
              </a:spcBef>
              <a:spcAft>
                <a:spcPts val="0"/>
              </a:spcAft>
              <a:buSzPts val="1800"/>
              <a:buChar char="●"/>
            </a:pPr>
            <a:r>
              <a:rPr lang="en"/>
              <a:t>This is an epistemological gap that leads to inferences from similar data reflecting a deeper socio-political rift.</a:t>
            </a:r>
            <a:endParaRPr/>
          </a:p>
          <a:p>
            <a:pPr indent="0" lvl="0" marL="0" rtl="0" algn="just">
              <a:spcBef>
                <a:spcPts val="1200"/>
              </a:spcBef>
              <a:spcAft>
                <a:spcPts val="0"/>
              </a:spcAft>
              <a:buNone/>
            </a:pPr>
            <a:r>
              <a:t/>
            </a:r>
            <a:endParaRPr sz="100"/>
          </a:p>
          <a:p>
            <a:pPr indent="0" lvl="0" marL="0" rtl="0" algn="ctr">
              <a:spcBef>
                <a:spcPts val="1200"/>
              </a:spcBef>
              <a:spcAft>
                <a:spcPts val="1200"/>
              </a:spcAft>
              <a:buNone/>
            </a:pPr>
            <a:r>
              <a:rPr lang="en"/>
              <a:t>So, what does the data-driven approach really means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Conclusions</a:t>
            </a:r>
            <a:endParaRPr/>
          </a:p>
        </p:txBody>
      </p:sp>
      <p:sp>
        <p:nvSpPr>
          <p:cNvPr id="252" name="Google Shape;252;p42"/>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Shift from positivist to interpretivist frameworks in visualization research.</a:t>
            </a:r>
            <a:endParaRPr/>
          </a:p>
          <a:p>
            <a:pPr indent="-317500" lvl="1" marL="914400" rtl="0" algn="just">
              <a:spcBef>
                <a:spcPts val="0"/>
              </a:spcBef>
              <a:spcAft>
                <a:spcPts val="0"/>
              </a:spcAft>
              <a:buSzPts val="1400"/>
              <a:buChar char="○"/>
            </a:pPr>
            <a:r>
              <a:rPr lang="en"/>
              <a:t>Recognize that knowledge we produce in visualization systems is fundamentally “multiple, subjective, and socially constructed”.</a:t>
            </a:r>
            <a:endParaRPr/>
          </a:p>
          <a:p>
            <a:pPr indent="-317500" lvl="1" marL="914400" rtl="0" algn="just">
              <a:spcBef>
                <a:spcPts val="0"/>
              </a:spcBef>
              <a:spcAft>
                <a:spcPts val="0"/>
              </a:spcAft>
              <a:buSzPts val="1400"/>
              <a:buChar char="○"/>
            </a:pPr>
            <a:r>
              <a:rPr lang="en"/>
              <a:t>Consider the social and political dimensions of visualizations at the beginning of projects.</a:t>
            </a:r>
            <a:endParaRPr/>
          </a:p>
          <a:p>
            <a:pPr indent="-342900" lvl="0" marL="457200" rtl="0" algn="just">
              <a:spcBef>
                <a:spcPts val="0"/>
              </a:spcBef>
              <a:spcAft>
                <a:spcPts val="0"/>
              </a:spcAft>
              <a:buSzPts val="1800"/>
              <a:buChar char="●"/>
            </a:pPr>
            <a:r>
              <a:rPr lang="en"/>
              <a:t>Anti-maskers</a:t>
            </a:r>
            <a:r>
              <a:rPr lang="en"/>
              <a:t> practice focused </a:t>
            </a:r>
            <a:r>
              <a:rPr lang="en"/>
              <a:t>community </a:t>
            </a:r>
            <a:r>
              <a:rPr lang="en"/>
              <a:t>acquiring and transmitting expertise, and translating that into concrete political action. </a:t>
            </a:r>
            <a:endParaRPr/>
          </a:p>
          <a:p>
            <a:pPr indent="-317500" lvl="1" marL="914400" rtl="0" algn="just">
              <a:spcBef>
                <a:spcPts val="0"/>
              </a:spcBef>
              <a:spcAft>
                <a:spcPts val="0"/>
              </a:spcAft>
              <a:buSzPts val="1400"/>
              <a:buChar char="○"/>
            </a:pPr>
            <a:r>
              <a:rPr lang="en"/>
              <a:t>Moreover, this is a subculture shaped by mistrust of established authorities and orthodox scientific viewpoints. </a:t>
            </a:r>
            <a:endParaRPr/>
          </a:p>
          <a:p>
            <a:pPr indent="-342900" lvl="0" marL="457200" rtl="0" algn="just">
              <a:spcBef>
                <a:spcPts val="0"/>
              </a:spcBef>
              <a:spcAft>
                <a:spcPts val="0"/>
              </a:spcAft>
              <a:buSzPts val="1800"/>
              <a:buChar char="●"/>
            </a:pPr>
            <a:r>
              <a:rPr lang="en"/>
              <a:t>Data literacy, for anti-maskers, exemplifies distinctly American ideals of</a:t>
            </a:r>
            <a:endParaRPr/>
          </a:p>
          <a:p>
            <a:pPr indent="-317500" lvl="1" marL="914400" rtl="0" algn="just">
              <a:spcBef>
                <a:spcPts val="0"/>
              </a:spcBef>
              <a:spcAft>
                <a:spcPts val="0"/>
              </a:spcAft>
              <a:buSzPts val="1400"/>
              <a:buChar char="○"/>
            </a:pPr>
            <a:r>
              <a:rPr lang="en"/>
              <a:t>Intellectual self-reliance</a:t>
            </a:r>
            <a:endParaRPr/>
          </a:p>
          <a:p>
            <a:pPr indent="-317500" lvl="1" marL="914400" rtl="0" algn="just">
              <a:spcBef>
                <a:spcPts val="0"/>
              </a:spcBef>
              <a:spcAft>
                <a:spcPts val="0"/>
              </a:spcAft>
              <a:buSzPts val="1400"/>
              <a:buChar char="○"/>
            </a:pPr>
            <a:r>
              <a:rPr lang="en"/>
              <a:t>Rejecting experts and other elites (calling arrogant self-righteousness of scientific elites)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Questions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Some Interesting Quotes</a:t>
            </a:r>
            <a:endParaRPr/>
          </a:p>
        </p:txBody>
      </p:sp>
      <p:sp>
        <p:nvSpPr>
          <p:cNvPr id="263" name="Google Shape;263;p4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Case rates are easily “manipulated” (e.g., with increased testing) and do not necessarily signal severe health problems (people can be asymptomatic).</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Testing only those who show symptoms gives us an artificially high infection rate, and testing asymptomatic people tells us what we already know—that the virus is not a threat.</a:t>
            </a:r>
            <a:endParaRPr/>
          </a:p>
          <a:p>
            <a:pPr indent="0" lvl="0" marL="0" rtl="0" algn="l">
              <a:spcBef>
                <a:spcPts val="1200"/>
              </a:spcBef>
              <a:spcAft>
                <a:spcPts val="0"/>
              </a:spcAft>
              <a:buNone/>
            </a:pPr>
            <a:r>
              <a:t/>
            </a:r>
            <a:endParaRPr/>
          </a:p>
          <a:p>
            <a:pPr indent="0" lvl="0" marL="0" rtl="0" algn="l">
              <a:spcBef>
                <a:spcPts val="1200"/>
              </a:spcBef>
              <a:spcAft>
                <a:spcPts val="1200"/>
              </a:spcAft>
              <a:buClr>
                <a:schemeClr val="dk1"/>
              </a:buClr>
              <a:buSzPct val="61111"/>
              <a:buFont typeface="Arial"/>
              <a:buNone/>
            </a:pPr>
            <a:r>
              <a:rPr lang="en"/>
              <a:t>Because of the actions of our governments, we are actually causing excess deaths. Want to kill an old person quickly? Take away their human interaction and contact. Force them into home with other infected people.Scare them away from the hospitals, postpone their medical screenings, checkups, and treatments. By trying to mitigate one problem, we are creating too many others, at too high a price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idx="1" type="body"/>
          </p:nvPr>
        </p:nvSpPr>
        <p:spPr>
          <a:xfrm>
            <a:off x="165650" y="2185975"/>
            <a:ext cx="2083200" cy="2631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000"/>
              <a:t>John</a:t>
            </a:r>
            <a:r>
              <a:rPr lang="en" sz="2000"/>
              <a:t> </a:t>
            </a:r>
            <a:r>
              <a:rPr lang="en" sz="2000"/>
              <a:t>Burn-Murdoch’s line chart comparing infection rates across countries helped millions of people make sense of the pandemic’s scale</a:t>
            </a:r>
            <a:endParaRPr sz="2000"/>
          </a:p>
        </p:txBody>
      </p:sp>
      <p:pic>
        <p:nvPicPr>
          <p:cNvPr id="81" name="Google Shape;81;p16"/>
          <p:cNvPicPr preferRelativeResize="0"/>
          <p:nvPr/>
        </p:nvPicPr>
        <p:blipFill>
          <a:blip r:embed="rId3">
            <a:alphaModFix/>
          </a:blip>
          <a:stretch>
            <a:fillRect/>
          </a:stretch>
        </p:blipFill>
        <p:spPr>
          <a:xfrm>
            <a:off x="2248800" y="152400"/>
            <a:ext cx="6771779" cy="4838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idx="1" type="body"/>
          </p:nvPr>
        </p:nvSpPr>
        <p:spPr>
          <a:xfrm>
            <a:off x="319500" y="4218925"/>
            <a:ext cx="7435500" cy="598800"/>
          </a:xfrm>
          <a:prstGeom prst="rect">
            <a:avLst/>
          </a:prstGeom>
        </p:spPr>
        <p:txBody>
          <a:bodyPr anchorCtr="0" anchor="ctr" bIns="91425" lIns="91425" spcFirstLastPara="1" rIns="91425" wrap="square" tIns="91425">
            <a:normAutofit fontScale="70000"/>
          </a:bodyPr>
          <a:lstStyle/>
          <a:p>
            <a:pPr indent="0" lvl="0" marL="0" rtl="0" algn="l">
              <a:spcBef>
                <a:spcPts val="0"/>
              </a:spcBef>
              <a:spcAft>
                <a:spcPts val="0"/>
              </a:spcAft>
              <a:buNone/>
            </a:pPr>
            <a:r>
              <a:rPr lang="en"/>
              <a:t>Trump administration officials seemed to rely heavily on the Johns Hopkins University COVID data dashboard</a:t>
            </a:r>
            <a:endParaRPr/>
          </a:p>
        </p:txBody>
      </p:sp>
      <p:pic>
        <p:nvPicPr>
          <p:cNvPr id="87" name="Google Shape;87;p17"/>
          <p:cNvPicPr preferRelativeResize="0"/>
          <p:nvPr/>
        </p:nvPicPr>
        <p:blipFill>
          <a:blip r:embed="rId3">
            <a:alphaModFix/>
          </a:blip>
          <a:stretch>
            <a:fillRect/>
          </a:stretch>
        </p:blipFill>
        <p:spPr>
          <a:xfrm>
            <a:off x="751150" y="140000"/>
            <a:ext cx="7435500" cy="402576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104650" y="199550"/>
            <a:ext cx="8520600" cy="8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700"/>
              <a:t>Counter Visualization </a:t>
            </a:r>
            <a:endParaRPr sz="2700"/>
          </a:p>
        </p:txBody>
      </p:sp>
      <p:pic>
        <p:nvPicPr>
          <p:cNvPr id="93" name="Google Shape;93;p18"/>
          <p:cNvPicPr preferRelativeResize="0"/>
          <p:nvPr/>
        </p:nvPicPr>
        <p:blipFill>
          <a:blip r:embed="rId3">
            <a:alphaModFix/>
          </a:blip>
          <a:stretch>
            <a:fillRect/>
          </a:stretch>
        </p:blipFill>
        <p:spPr>
          <a:xfrm>
            <a:off x="496855" y="1067237"/>
            <a:ext cx="4685296" cy="3996275"/>
          </a:xfrm>
          <a:prstGeom prst="rect">
            <a:avLst/>
          </a:prstGeom>
          <a:noFill/>
          <a:ln>
            <a:noFill/>
          </a:ln>
        </p:spPr>
      </p:pic>
      <p:pic>
        <p:nvPicPr>
          <p:cNvPr id="94" name="Google Shape;94;p18"/>
          <p:cNvPicPr preferRelativeResize="0"/>
          <p:nvPr/>
        </p:nvPicPr>
        <p:blipFill>
          <a:blip r:embed="rId4">
            <a:alphaModFix/>
          </a:blip>
          <a:stretch>
            <a:fillRect/>
          </a:stretch>
        </p:blipFill>
        <p:spPr>
          <a:xfrm>
            <a:off x="5529050" y="1030862"/>
            <a:ext cx="3238126" cy="4069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315925"/>
            <a:ext cx="8520600" cy="83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700"/>
              <a:t>Is the</a:t>
            </a:r>
            <a:r>
              <a:rPr lang="en" sz="2700"/>
              <a:t> pandemic an exaggerated ?</a:t>
            </a:r>
            <a:endParaRPr/>
          </a:p>
        </p:txBody>
      </p:sp>
      <p:pic>
        <p:nvPicPr>
          <p:cNvPr id="100" name="Google Shape;100;p19"/>
          <p:cNvPicPr preferRelativeResize="0"/>
          <p:nvPr/>
        </p:nvPicPr>
        <p:blipFill>
          <a:blip r:embed="rId3">
            <a:alphaModFix/>
          </a:blip>
          <a:stretch>
            <a:fillRect/>
          </a:stretch>
        </p:blipFill>
        <p:spPr>
          <a:xfrm>
            <a:off x="102375" y="1147225"/>
            <a:ext cx="4765175" cy="3416125"/>
          </a:xfrm>
          <a:prstGeom prst="rect">
            <a:avLst/>
          </a:prstGeom>
          <a:noFill/>
          <a:ln>
            <a:noFill/>
          </a:ln>
        </p:spPr>
      </p:pic>
      <p:pic>
        <p:nvPicPr>
          <p:cNvPr id="101" name="Google Shape;101;p19"/>
          <p:cNvPicPr preferRelativeResize="0"/>
          <p:nvPr/>
        </p:nvPicPr>
        <p:blipFill>
          <a:blip r:embed="rId4">
            <a:alphaModFix/>
          </a:blip>
          <a:stretch>
            <a:fillRect/>
          </a:stretch>
        </p:blipFill>
        <p:spPr>
          <a:xfrm>
            <a:off x="5095279" y="989651"/>
            <a:ext cx="4006271" cy="3731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315925"/>
            <a:ext cx="8520600" cy="831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0740"/>
              <a:buFont typeface="Arial"/>
              <a:buNone/>
            </a:pPr>
            <a:r>
              <a:rPr lang="en" sz="2700"/>
              <a:t>Is the pandemic an exaggerated ?</a:t>
            </a:r>
            <a:endParaRPr/>
          </a:p>
          <a:p>
            <a:pPr indent="0" lvl="0" marL="0" rtl="0" algn="l">
              <a:spcBef>
                <a:spcPts val="0"/>
              </a:spcBef>
              <a:spcAft>
                <a:spcPts val="0"/>
              </a:spcAft>
              <a:buNone/>
            </a:pPr>
            <a:r>
              <a:t/>
            </a:r>
            <a:endParaRPr sz="2700"/>
          </a:p>
        </p:txBody>
      </p:sp>
      <p:pic>
        <p:nvPicPr>
          <p:cNvPr id="107" name="Google Shape;107;p20"/>
          <p:cNvPicPr preferRelativeResize="0"/>
          <p:nvPr/>
        </p:nvPicPr>
        <p:blipFill rotWithShape="1">
          <a:blip r:embed="rId3">
            <a:alphaModFix/>
          </a:blip>
          <a:srcRect b="83347" l="0" r="0" t="0"/>
          <a:stretch/>
        </p:blipFill>
        <p:spPr>
          <a:xfrm>
            <a:off x="296500" y="1071025"/>
            <a:ext cx="4868325" cy="668175"/>
          </a:xfrm>
          <a:prstGeom prst="rect">
            <a:avLst/>
          </a:prstGeom>
          <a:noFill/>
          <a:ln>
            <a:noFill/>
          </a:ln>
        </p:spPr>
      </p:pic>
      <p:pic>
        <p:nvPicPr>
          <p:cNvPr id="108" name="Google Shape;108;p20"/>
          <p:cNvPicPr preferRelativeResize="0"/>
          <p:nvPr/>
        </p:nvPicPr>
        <p:blipFill>
          <a:blip r:embed="rId4">
            <a:alphaModFix/>
          </a:blip>
          <a:stretch>
            <a:fillRect/>
          </a:stretch>
        </p:blipFill>
        <p:spPr>
          <a:xfrm>
            <a:off x="224450" y="1837101"/>
            <a:ext cx="5012429" cy="2623693"/>
          </a:xfrm>
          <a:prstGeom prst="rect">
            <a:avLst/>
          </a:prstGeom>
          <a:noFill/>
          <a:ln>
            <a:noFill/>
          </a:ln>
        </p:spPr>
      </p:pic>
      <p:pic>
        <p:nvPicPr>
          <p:cNvPr id="109" name="Google Shape;109;p20"/>
          <p:cNvPicPr preferRelativeResize="0"/>
          <p:nvPr/>
        </p:nvPicPr>
        <p:blipFill>
          <a:blip r:embed="rId5">
            <a:alphaModFix/>
          </a:blip>
          <a:stretch>
            <a:fillRect/>
          </a:stretch>
        </p:blipFill>
        <p:spPr>
          <a:xfrm>
            <a:off x="5389275" y="1071025"/>
            <a:ext cx="3602326" cy="3451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315925"/>
            <a:ext cx="8520600" cy="83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700"/>
              <a:t>More examples</a:t>
            </a:r>
            <a:endParaRPr/>
          </a:p>
        </p:txBody>
      </p:sp>
      <p:pic>
        <p:nvPicPr>
          <p:cNvPr id="115" name="Google Shape;115;p21"/>
          <p:cNvPicPr preferRelativeResize="0"/>
          <p:nvPr/>
        </p:nvPicPr>
        <p:blipFill>
          <a:blip r:embed="rId3">
            <a:alphaModFix/>
          </a:blip>
          <a:stretch>
            <a:fillRect/>
          </a:stretch>
        </p:blipFill>
        <p:spPr>
          <a:xfrm>
            <a:off x="1429150" y="1076500"/>
            <a:ext cx="6172100" cy="3895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